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6" r:id="rId2"/>
    <p:sldId id="257" r:id="rId3"/>
  </p:sldIdLst>
  <p:sldSz cx="15119350" cy="10691813"/>
  <p:notesSz cx="9929813" cy="143573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1728" y="60"/>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302996" cy="720737"/>
          </a:xfrm>
          <a:prstGeom prst="rect">
            <a:avLst/>
          </a:prstGeom>
        </p:spPr>
        <p:txBody>
          <a:bodyPr vert="horz" lIns="132733" tIns="66367" rIns="132733" bIns="66367" rtlCol="0"/>
          <a:lstStyle>
            <a:lvl1pPr algn="l">
              <a:defRPr sz="1700"/>
            </a:lvl1pPr>
          </a:lstStyle>
          <a:p>
            <a:endParaRPr lang="en-GB"/>
          </a:p>
        </p:txBody>
      </p:sp>
      <p:sp>
        <p:nvSpPr>
          <p:cNvPr id="3" name="Date Placeholder 2"/>
          <p:cNvSpPr>
            <a:spLocks noGrp="1"/>
          </p:cNvSpPr>
          <p:nvPr>
            <p:ph type="dt" idx="1"/>
          </p:nvPr>
        </p:nvSpPr>
        <p:spPr>
          <a:xfrm>
            <a:off x="5624498" y="2"/>
            <a:ext cx="4302996" cy="720737"/>
          </a:xfrm>
          <a:prstGeom prst="rect">
            <a:avLst/>
          </a:prstGeom>
        </p:spPr>
        <p:txBody>
          <a:bodyPr vert="horz" lIns="132733" tIns="66367" rIns="132733" bIns="66367" rtlCol="0"/>
          <a:lstStyle>
            <a:lvl1pPr algn="r">
              <a:defRPr sz="1700"/>
            </a:lvl1pPr>
          </a:lstStyle>
          <a:p>
            <a:fld id="{4B3DD03C-9937-4AD2-9C2F-ACE7DFABD489}" type="datetimeFigureOut">
              <a:rPr lang="en-GB" smtClean="0"/>
              <a:t>13/08/2024</a:t>
            </a:fld>
            <a:endParaRPr lang="en-GB"/>
          </a:p>
        </p:txBody>
      </p:sp>
      <p:sp>
        <p:nvSpPr>
          <p:cNvPr id="4" name="Slide Image Placeholder 3"/>
          <p:cNvSpPr>
            <a:spLocks noGrp="1" noRot="1" noChangeAspect="1"/>
          </p:cNvSpPr>
          <p:nvPr>
            <p:ph type="sldImg" idx="2"/>
          </p:nvPr>
        </p:nvSpPr>
        <p:spPr>
          <a:xfrm>
            <a:off x="1539875" y="1795463"/>
            <a:ext cx="6850063" cy="4845050"/>
          </a:xfrm>
          <a:prstGeom prst="rect">
            <a:avLst/>
          </a:prstGeom>
          <a:noFill/>
          <a:ln w="12700">
            <a:solidFill>
              <a:prstClr val="black"/>
            </a:solidFill>
          </a:ln>
        </p:spPr>
        <p:txBody>
          <a:bodyPr vert="horz" lIns="132733" tIns="66367" rIns="132733" bIns="66367" rtlCol="0" anchor="ctr"/>
          <a:lstStyle/>
          <a:p>
            <a:endParaRPr lang="en-GB"/>
          </a:p>
        </p:txBody>
      </p:sp>
      <p:sp>
        <p:nvSpPr>
          <p:cNvPr id="5" name="Notes Placeholder 4"/>
          <p:cNvSpPr>
            <a:spLocks noGrp="1"/>
          </p:cNvSpPr>
          <p:nvPr>
            <p:ph type="body" sz="quarter" idx="3"/>
          </p:nvPr>
        </p:nvSpPr>
        <p:spPr>
          <a:xfrm>
            <a:off x="992286" y="6908973"/>
            <a:ext cx="7945242" cy="5653422"/>
          </a:xfrm>
          <a:prstGeom prst="rect">
            <a:avLst/>
          </a:prstGeom>
        </p:spPr>
        <p:txBody>
          <a:bodyPr vert="horz" lIns="132733" tIns="66367" rIns="132733" bIns="6636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3636615"/>
            <a:ext cx="4302996" cy="720737"/>
          </a:xfrm>
          <a:prstGeom prst="rect">
            <a:avLst/>
          </a:prstGeom>
        </p:spPr>
        <p:txBody>
          <a:bodyPr vert="horz" lIns="132733" tIns="66367" rIns="132733" bIns="66367" rtlCol="0" anchor="b"/>
          <a:lstStyle>
            <a:lvl1pPr algn="l">
              <a:defRPr sz="1700"/>
            </a:lvl1pPr>
          </a:lstStyle>
          <a:p>
            <a:endParaRPr lang="en-GB"/>
          </a:p>
        </p:txBody>
      </p:sp>
      <p:sp>
        <p:nvSpPr>
          <p:cNvPr id="7" name="Slide Number Placeholder 6"/>
          <p:cNvSpPr>
            <a:spLocks noGrp="1"/>
          </p:cNvSpPr>
          <p:nvPr>
            <p:ph type="sldNum" sz="quarter" idx="5"/>
          </p:nvPr>
        </p:nvSpPr>
        <p:spPr>
          <a:xfrm>
            <a:off x="5624498" y="13636615"/>
            <a:ext cx="4302996" cy="720737"/>
          </a:xfrm>
          <a:prstGeom prst="rect">
            <a:avLst/>
          </a:prstGeom>
        </p:spPr>
        <p:txBody>
          <a:bodyPr vert="horz" lIns="132733" tIns="66367" rIns="132733" bIns="66367" rtlCol="0" anchor="b"/>
          <a:lstStyle>
            <a:lvl1pPr algn="r">
              <a:defRPr sz="1700"/>
            </a:lvl1pPr>
          </a:lstStyle>
          <a:p>
            <a:fld id="{6CD646F3-E4D5-481C-B9BC-69B5C031EF74}" type="slidenum">
              <a:rPr lang="en-GB" smtClean="0"/>
              <a:t>‹#›</a:t>
            </a:fld>
            <a:endParaRPr lang="en-GB"/>
          </a:p>
        </p:txBody>
      </p:sp>
    </p:spTree>
    <p:extLst>
      <p:ext uri="{BB962C8B-B14F-4D97-AF65-F5344CB8AC3E}">
        <p14:creationId xmlns:p14="http://schemas.microsoft.com/office/powerpoint/2010/main" val="1949196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8/13/2024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8/13/2024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8/13/2024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8/13/2024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106501" y="7152180"/>
            <a:ext cx="638960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2060"/>
                </a:solidFill>
                <a:latin typeface="Helvetica" panose="020B0604020202020204" pitchFamily="34" charset="0"/>
                <a:cs typeface="Helvetica" panose="020B0604020202020204" pitchFamily="34" charset="0"/>
              </a:rPr>
              <a:t>A Well Presented Purpose Built Second Floor Two Bedroom Flat Situated In A Quiet Favoured Location Close To Amenities Enjoying Excellent Sea And Coastline Views And Offered For Sale With No Ongoing Chain</a:t>
            </a:r>
          </a:p>
          <a:p>
            <a:pPr algn="ctr">
              <a:lnSpc>
                <a:spcPct val="127000"/>
              </a:lnSpc>
            </a:pPr>
            <a:endParaRPr lang="en-GB" sz="1000" dirty="0">
              <a:solidFill>
                <a:srgbClr val="0057A8"/>
              </a:solidFill>
              <a:latin typeface="Helvetica" pitchFamily="2" charset="0"/>
              <a:ea typeface="Times New Roman" panose="02020603050405020304" pitchFamily="18" charset="0"/>
              <a:cs typeface="HelveticaNeueLT-Roman"/>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Reception Hall • Open Plan Lounge/Dining Room • Modern Kitchen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Two Bedrooms • Bathroom/WC • Double Glazed Windows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Gas Central Heating Via Modern Boiler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Garage In A Block Close By With Parking Space To The Front • </a:t>
            </a:r>
            <a:r>
              <a:rPr lang="en-GB" sz="1200" dirty="0">
                <a:solidFill>
                  <a:srgbClr val="000000"/>
                </a:solidFill>
                <a:latin typeface="Helvetica" panose="020B0604020202020204" pitchFamily="34" charset="0"/>
                <a:ea typeface="Times New Roman" panose="02020603050405020304" pitchFamily="18" charset="0"/>
                <a:cs typeface="HelveticaNeueLT-Roman"/>
              </a:rPr>
              <a:t>Long Lease</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70564"/>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PRICE	</a:t>
            </a:r>
            <a:r>
              <a:rPr lang="en-GB" sz="1900">
                <a:solidFill>
                  <a:srgbClr val="000000"/>
                </a:solidFill>
                <a:effectLst/>
                <a:latin typeface="HelveticaNeueLT-Roman"/>
                <a:ea typeface="Times New Roman" panose="02020603050405020304" pitchFamily="18" charset="0"/>
                <a:cs typeface="HelveticaNeueLT-Roman"/>
              </a:rPr>
              <a:t>£165,000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Leasehold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9 Mount Pleasant Court, Exmouth, Devon, EX8 4QX</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2" name="Picture 2">
            <a:extLst>
              <a:ext uri="{FF2B5EF4-FFF2-40B4-BE49-F238E27FC236}">
                <a16:creationId xmlns:a16="http://schemas.microsoft.com/office/drawing/2014/main" id="{A1115F41-A50A-C623-A859-879C724660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6501" y="2635331"/>
            <a:ext cx="6389600" cy="43999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B50833EF-455D-414B-BB34-7F5D45D59A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248" y="558650"/>
            <a:ext cx="3168918" cy="237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FC7D9415-E777-51E6-586B-DFDED2C700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8094" y="554017"/>
            <a:ext cx="3168918" cy="237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C63CB9FD-24D1-0080-A886-DC6C04F0D0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452" y="3033283"/>
            <a:ext cx="3168918" cy="2376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a:extLst>
              <a:ext uri="{FF2B5EF4-FFF2-40B4-BE49-F238E27FC236}">
                <a16:creationId xmlns:a16="http://schemas.microsoft.com/office/drawing/2014/main" id="{62AF556A-535C-EC62-7983-E81D11CA88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46261" y="3024334"/>
            <a:ext cx="3168918" cy="237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a:extLst>
              <a:ext uri="{FF2B5EF4-FFF2-40B4-BE49-F238E27FC236}">
                <a16:creationId xmlns:a16="http://schemas.microsoft.com/office/drawing/2014/main" id="{41C1E1AF-848A-C97D-3AA2-6F90D6644CC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0842" y="5507916"/>
            <a:ext cx="3168918" cy="2376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a:extLst>
              <a:ext uri="{FF2B5EF4-FFF2-40B4-BE49-F238E27FC236}">
                <a16:creationId xmlns:a16="http://schemas.microsoft.com/office/drawing/2014/main" id="{62C3514D-2D76-277F-23F8-6E2E7008F0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46262" y="5503382"/>
            <a:ext cx="3168917" cy="237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screen shot of a graph&#10;&#10;Description automatically generated">
            <a:extLst>
              <a:ext uri="{FF2B5EF4-FFF2-40B4-BE49-F238E27FC236}">
                <a16:creationId xmlns:a16="http://schemas.microsoft.com/office/drawing/2014/main" id="{DEED3D5C-914A-15D9-312E-40DD04301375}"/>
              </a:ext>
            </a:extLst>
          </p:cNvPr>
          <p:cNvPicPr>
            <a:picLocks noChangeAspect="1"/>
          </p:cNvPicPr>
          <p:nvPr/>
        </p:nvPicPr>
        <p:blipFill>
          <a:blip r:embed="rId11"/>
          <a:stretch>
            <a:fillRect/>
          </a:stretch>
        </p:blipFill>
        <p:spPr>
          <a:xfrm>
            <a:off x="2759747" y="8023147"/>
            <a:ext cx="2137245" cy="1605442"/>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7509748"/>
          </a:xfrm>
          <a:prstGeom prst="rect">
            <a:avLst/>
          </a:prstGeom>
          <a:noFill/>
        </p:spPr>
        <p:txBody>
          <a:bodyPr wrap="square" rtlCol="0">
            <a:spAutoFit/>
          </a:bodyPr>
          <a:lstStyle/>
          <a:p>
            <a:pPr algn="ctr"/>
            <a:r>
              <a:rPr lang="en-GB" sz="1400" b="1" dirty="0">
                <a:solidFill>
                  <a:srgbClr val="333333"/>
                </a:solidFill>
                <a:latin typeface="Helvetica" panose="020B0604020202020204"/>
                <a:ea typeface="Times New Roman" panose="02020603050405020304" pitchFamily="18" charset="0"/>
                <a:cs typeface="Helvetica" panose="020B0604020202020204"/>
              </a:rPr>
              <a:t>9 Mount Pleasant Court, Exmouth, Devon, EX8 4QX</a:t>
            </a:r>
            <a:endParaRPr lang="en-GB" sz="1400" b="1" dirty="0">
              <a:solidFill>
                <a:srgbClr val="333333"/>
              </a:solidFill>
              <a:effectLst/>
              <a:latin typeface="Helvetica" panose="020B0604020202020204"/>
              <a:ea typeface="Times New Roman" panose="02020603050405020304" pitchFamily="18" charset="0"/>
              <a:cs typeface="Helvetica" panose="020B0604020202020204"/>
            </a:endParaRPr>
          </a:p>
          <a:p>
            <a:pPr algn="ctr"/>
            <a:endParaRPr lang="en-GB" sz="1200" dirty="0">
              <a:effectLst/>
              <a:latin typeface="Helvetica" panose="020B0604020202020204"/>
              <a:ea typeface="Times New Roman" panose="02020603050405020304" pitchFamily="18" charset="0"/>
              <a:cs typeface="Helvetica" panose="020B0604020202020204"/>
            </a:endParaRPr>
          </a:p>
          <a:p>
            <a:r>
              <a:rPr lang="en-GB" sz="1200" b="1" dirty="0">
                <a:latin typeface="Helvetica" panose="020B0604020202020204"/>
                <a:cs typeface="Helvetica" panose="020B0604020202020204"/>
              </a:rPr>
              <a:t>THE ACCOMMODATION COMPRISES: </a:t>
            </a:r>
            <a:r>
              <a:rPr lang="en-GB" sz="1200" dirty="0">
                <a:latin typeface="Helvetica" panose="020B0604020202020204"/>
                <a:cs typeface="Helvetica" panose="020B0604020202020204"/>
              </a:rPr>
              <a:t>Communal entrance with staircase rising to the </a:t>
            </a:r>
            <a:r>
              <a:rPr lang="en-GB" sz="1200" b="1" dirty="0">
                <a:latin typeface="Helvetica" panose="020B0604020202020204"/>
                <a:cs typeface="Helvetica" panose="020B0604020202020204"/>
              </a:rPr>
              <a:t>SECOND FLOOR</a:t>
            </a:r>
            <a:r>
              <a:rPr lang="en-GB" sz="1200" dirty="0">
                <a:latin typeface="Helvetica" panose="020B0604020202020204"/>
                <a:cs typeface="Helvetica" panose="020B0604020202020204"/>
              </a:rPr>
              <a:t>. Replacement fireproof front door giving access to: </a:t>
            </a:r>
          </a:p>
          <a:p>
            <a:endParaRPr lang="en-GB" sz="1200" b="1" dirty="0">
              <a:latin typeface="Helvetica" panose="020B0604020202020204"/>
              <a:cs typeface="Helvetica" panose="020B0604020202020204"/>
            </a:endParaRPr>
          </a:p>
          <a:p>
            <a:r>
              <a:rPr lang="en-GB" sz="1200" b="1" dirty="0">
                <a:latin typeface="Helvetica" panose="020B0604020202020204"/>
                <a:cs typeface="Helvetica" panose="020B0604020202020204"/>
              </a:rPr>
              <a:t>RECEPTION HALL: </a:t>
            </a:r>
            <a:r>
              <a:rPr lang="en-GB" sz="1200" dirty="0">
                <a:latin typeface="Helvetica" panose="020B0604020202020204"/>
                <a:cs typeface="Helvetica" panose="020B0604020202020204"/>
              </a:rPr>
              <a:t>Radiator; modern electric consumer unit. </a:t>
            </a:r>
          </a:p>
          <a:p>
            <a:endParaRPr lang="en-GB" sz="1200" b="1" dirty="0">
              <a:latin typeface="Helvetica" panose="020B0604020202020204"/>
              <a:cs typeface="Helvetica" panose="020B0604020202020204"/>
            </a:endParaRPr>
          </a:p>
          <a:p>
            <a:r>
              <a:rPr lang="en-GB" sz="1200" b="1" dirty="0">
                <a:latin typeface="Helvetica" panose="020B0604020202020204"/>
                <a:cs typeface="Helvetica" panose="020B0604020202020204"/>
              </a:rPr>
              <a:t>LOUNGE/DINING ROOM: </a:t>
            </a:r>
            <a:r>
              <a:rPr lang="en-GB" sz="1200" dirty="0">
                <a:latin typeface="Helvetica" panose="020B0604020202020204"/>
                <a:cs typeface="Helvetica" panose="020B0604020202020204"/>
              </a:rPr>
              <a:t>- 4.93m x 3.45m (16'2" x 11'4") A bright and spacious open plan dual aspect room with double glazed windows to front and side aspects gaining excellent views across the town towards the estuary and coastline in the distance; television point; radiator; wall lighting; timer control for hot water and central heating; opening through to the: </a:t>
            </a:r>
          </a:p>
          <a:p>
            <a:endParaRPr lang="en-GB" sz="1200" b="1" dirty="0">
              <a:latin typeface="Helvetica" panose="020B0604020202020204"/>
              <a:cs typeface="Helvetica" panose="020B0604020202020204"/>
            </a:endParaRPr>
          </a:p>
          <a:p>
            <a:r>
              <a:rPr lang="en-GB" sz="1200" b="1" dirty="0">
                <a:latin typeface="Helvetica" panose="020B0604020202020204"/>
                <a:cs typeface="Helvetica" panose="020B0604020202020204"/>
              </a:rPr>
              <a:t>KITCHEN: </a:t>
            </a:r>
            <a:r>
              <a:rPr lang="en-GB" sz="1200" dirty="0">
                <a:latin typeface="Helvetica" panose="020B0604020202020204"/>
                <a:cs typeface="Helvetica" panose="020B0604020202020204"/>
              </a:rPr>
              <a:t>- 2.01m x 2.11m (6'7" x 6'11") A modern kitchen fitted with wood effect work top surfaces with tiled surrounds; inset ingle drainer sink unit; base cupboards, drawer units, space and plumbing for washing machine beneath work tops; inset four ring electric hob with built-in oven below and extractor hood over; wall mounted cupboards; tiled flooring; double glazed window enjoying estuary and coastline views. </a:t>
            </a:r>
          </a:p>
          <a:p>
            <a:endParaRPr lang="en-GB" sz="1200" b="1" dirty="0">
              <a:latin typeface="Helvetica" panose="020B0604020202020204"/>
              <a:cs typeface="Helvetica" panose="020B0604020202020204"/>
            </a:endParaRPr>
          </a:p>
          <a:p>
            <a:r>
              <a:rPr lang="en-GB" sz="1200" b="1" dirty="0">
                <a:latin typeface="Helvetica" panose="020B0604020202020204"/>
                <a:cs typeface="Helvetica" panose="020B0604020202020204"/>
              </a:rPr>
              <a:t>BEDROOM ONE: </a:t>
            </a:r>
            <a:r>
              <a:rPr lang="en-GB" sz="1200" dirty="0">
                <a:latin typeface="Helvetica" panose="020B0604020202020204"/>
                <a:cs typeface="Helvetica" panose="020B0604020202020204"/>
              </a:rPr>
              <a:t>- 3.61m x 2.39m (11'10" x 7'10") Double glazed window to rear aspect; radiator; built-in wardrobe with clothes rail and shelf. </a:t>
            </a:r>
          </a:p>
          <a:p>
            <a:endParaRPr lang="en-GB" sz="1200" b="1" dirty="0">
              <a:latin typeface="Helvetica" panose="020B0604020202020204"/>
              <a:cs typeface="Helvetica" panose="020B0604020202020204"/>
            </a:endParaRPr>
          </a:p>
          <a:p>
            <a:r>
              <a:rPr lang="en-GB" sz="1200" b="1" dirty="0">
                <a:latin typeface="Helvetica" panose="020B0604020202020204"/>
                <a:cs typeface="Helvetica" panose="020B0604020202020204"/>
              </a:rPr>
              <a:t>BEDROOM TWO: </a:t>
            </a:r>
            <a:r>
              <a:rPr lang="en-GB" sz="1200" dirty="0">
                <a:latin typeface="Helvetica" panose="020B0604020202020204"/>
                <a:cs typeface="Helvetica" panose="020B0604020202020204"/>
              </a:rPr>
              <a:t>- 2.36m x 1.98m (7'9" x 6'6") Double glazed window to rear aspect; radiator. </a:t>
            </a:r>
          </a:p>
          <a:p>
            <a:endParaRPr lang="en-GB" sz="1200" b="1" dirty="0">
              <a:latin typeface="Helvetica" panose="020B0604020202020204"/>
              <a:cs typeface="Helvetica" panose="020B0604020202020204"/>
            </a:endParaRPr>
          </a:p>
          <a:p>
            <a:r>
              <a:rPr lang="en-GB" sz="1200" b="1" dirty="0">
                <a:latin typeface="Helvetica" panose="020B0604020202020204"/>
                <a:cs typeface="Helvetica" panose="020B0604020202020204"/>
              </a:rPr>
              <a:t>BATHROOM/WC: </a:t>
            </a:r>
            <a:r>
              <a:rPr lang="en-GB" sz="1200" dirty="0">
                <a:latin typeface="Helvetica" panose="020B0604020202020204"/>
                <a:cs typeface="Helvetica" panose="020B0604020202020204"/>
              </a:rPr>
              <a:t>- 1.8m x 1.65m (5'11" x 5'5") Comprising of a bath with Mira shower unit over; pedestal wash hand basin; WC; electric heated towel rail; wall mounted cupboard housing the modern gas boiler providing domestic hot water and central heating. </a:t>
            </a:r>
          </a:p>
          <a:p>
            <a:endParaRPr lang="en-GB" sz="1200" b="1" dirty="0">
              <a:latin typeface="Helvetica" panose="020B0604020202020204"/>
              <a:cs typeface="Helvetica" panose="020B0604020202020204"/>
            </a:endParaRPr>
          </a:p>
          <a:p>
            <a:r>
              <a:rPr lang="en-GB" sz="1200" b="1" dirty="0">
                <a:latin typeface="Helvetica" panose="020B0604020202020204"/>
                <a:cs typeface="Helvetica" panose="020B0604020202020204"/>
              </a:rPr>
              <a:t>OUTSIDE: </a:t>
            </a:r>
            <a:r>
              <a:rPr lang="en-GB" sz="1200" dirty="0">
                <a:latin typeface="Helvetica" panose="020B0604020202020204"/>
                <a:cs typeface="Helvetica" panose="020B0604020202020204"/>
              </a:rPr>
              <a:t>The property benefits from a </a:t>
            </a:r>
            <a:r>
              <a:rPr lang="en-GB" sz="1200" b="1" dirty="0">
                <a:latin typeface="Helvetica" panose="020B0604020202020204"/>
                <a:cs typeface="Helvetica" panose="020B0604020202020204"/>
              </a:rPr>
              <a:t>GARAGE</a:t>
            </a:r>
            <a:r>
              <a:rPr lang="en-GB" sz="1200" dirty="0">
                <a:latin typeface="Helvetica" panose="020B0604020202020204"/>
                <a:cs typeface="Helvetica" panose="020B0604020202020204"/>
              </a:rPr>
              <a:t> located in a block to the rear of the development with a PARKING SPACE directly to the front. </a:t>
            </a:r>
          </a:p>
          <a:p>
            <a:endParaRPr lang="en-GB" sz="1200" b="1" dirty="0">
              <a:latin typeface="Helvetica" panose="020B0604020202020204"/>
              <a:cs typeface="Helvetica" panose="020B0604020202020204"/>
            </a:endParaRPr>
          </a:p>
          <a:p>
            <a:r>
              <a:rPr lang="en-GB" sz="1200" b="1" dirty="0">
                <a:latin typeface="Helvetica" panose="020B0604020202020204"/>
                <a:cs typeface="Helvetica" panose="020B0604020202020204"/>
              </a:rPr>
              <a:t>GARAGE: </a:t>
            </a:r>
            <a:r>
              <a:rPr lang="en-GB" sz="1200" dirty="0">
                <a:latin typeface="Helvetica" panose="020B0604020202020204"/>
                <a:cs typeface="Helvetica" panose="020B0604020202020204"/>
              </a:rPr>
              <a:t>5.41m x 2.46m (17'9" x 8'1") With up and over door; fitted shelving. </a:t>
            </a:r>
          </a:p>
          <a:p>
            <a:endParaRPr lang="en-GB" sz="1200" b="1" dirty="0">
              <a:latin typeface="Helvetica" panose="020B0604020202020204"/>
              <a:cs typeface="Helvetica" panose="020B0604020202020204"/>
            </a:endParaRPr>
          </a:p>
          <a:p>
            <a:r>
              <a:rPr lang="en-GB" sz="1200" b="1" dirty="0">
                <a:latin typeface="Helvetica" panose="020B0604020202020204"/>
                <a:cs typeface="Helvetica" panose="020B0604020202020204"/>
              </a:rPr>
              <a:t>TENURE AND OUTGOINGS:</a:t>
            </a:r>
            <a:r>
              <a:rPr lang="en-GB" sz="1200" dirty="0">
                <a:latin typeface="Helvetica" panose="020B0604020202020204"/>
                <a:cs typeface="Helvetica" panose="020B0604020202020204"/>
              </a:rPr>
              <a:t> We understand that the property is held on a 189 year lease from 2006. The current service charge is £22.19 a month and there is a peppercorn ground rent.  </a:t>
            </a:r>
          </a:p>
          <a:p>
            <a:endParaRPr lang="en-GB" sz="1200" b="1" dirty="0">
              <a:latin typeface="Helvetica" panose="020B0604020202020204"/>
              <a:cs typeface="Helvetica" panose="020B0604020202020204"/>
            </a:endParaRPr>
          </a:p>
          <a:p>
            <a:r>
              <a:rPr lang="en-GB" sz="1200" b="1" dirty="0">
                <a:latin typeface="Helvetica" panose="020B0604020202020204"/>
                <a:cs typeface="Helvetica" panose="020B0604020202020204"/>
              </a:rPr>
              <a:t>MORTGAGE ASSISTANCE: </a:t>
            </a:r>
            <a:r>
              <a:rPr lang="en-GB" sz="1200" dirty="0">
                <a:latin typeface="Helvetica" panose="020B0604020202020204"/>
                <a:cs typeface="Helvetica" panose="020B0604020202020204"/>
              </a:rPr>
              <a:t>We are pleased to recommend Meredith Morgan Taylor, who would be pleased to help irrelevant of which estate agent you finally buy through. For a free initial, no obligation chat please contact us on 01395 264111 to arrange an appointment.</a:t>
            </a: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538609"/>
          </a:xfrm>
          <a:prstGeom prst="rect">
            <a:avLst/>
          </a:prstGeom>
          <a:noFill/>
        </p:spPr>
        <p:txBody>
          <a:bodyPr wrap="square" rtlCol="0">
            <a:spAutoFit/>
          </a:bodyPr>
          <a:lstStyle/>
          <a:p>
            <a:br>
              <a:rPr lang="en-GB" sz="1100" dirty="0">
                <a:solidFill>
                  <a:srgbClr val="333333"/>
                </a:solidFill>
                <a:effectLst/>
                <a:latin typeface="Helvetica" panose="020B0604020202020204" pitchFamily="34" charset="0"/>
                <a:ea typeface="Times New Roman" panose="02020603050405020304" pitchFamily="18" charset="0"/>
                <a:cs typeface="Helvetica-Bold"/>
              </a:rPr>
            </a:br>
            <a:r>
              <a:rPr lang="en-GB" sz="1100" b="1" dirty="0">
                <a:solidFill>
                  <a:srgbClr val="333333"/>
                </a:solidFill>
                <a:effectLst/>
                <a:latin typeface="Helvetica" panose="020B0604020202020204" pitchFamily="34" charset="0"/>
                <a:ea typeface="Times New Roman" panose="02020603050405020304" pitchFamily="18" charset="0"/>
                <a:cs typeface="Helvetica-Bold"/>
              </a:rPr>
              <a:t> FLOOR PLAN:</a:t>
            </a:r>
            <a:r>
              <a:rPr lang="en-GB" sz="1100" dirty="0">
                <a:solidFill>
                  <a:srgbClr val="333333"/>
                </a:solidFill>
                <a:effectLst/>
                <a:latin typeface="Helvetica" panose="020B0604020202020204" pitchFamily="34" charset="0"/>
                <a:ea typeface="Times New Roman" panose="02020603050405020304" pitchFamily="18" charset="0"/>
                <a:cs typeface="Helvetica-Bold"/>
              </a:rPr>
              <a:t> </a:t>
            </a:r>
            <a:r>
              <a:rPr lang="en-GB" sz="1800" dirty="0">
                <a:solidFill>
                  <a:srgbClr val="333333"/>
                </a:solidFill>
                <a:effectLst/>
                <a:latin typeface="Helvetica" panose="020B0604020202020204" pitchFamily="34" charset="0"/>
                <a:ea typeface="Times New Roman" panose="02020603050405020304" pitchFamily="18" charset="0"/>
                <a:cs typeface="Helvetica-Bold"/>
              </a:rPr>
              <a:t>  </a:t>
            </a:r>
            <a:endParaRPr lang="en-GB" sz="1800"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3D6AAE73-79EB-47A5-9ACA-BFBBA9CE6E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3780" y="1856588"/>
            <a:ext cx="5272736" cy="6334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TotalTime>
  <Words>716</Words>
  <Application>Microsoft Office PowerPoint</Application>
  <PresentationFormat>Custom</PresentationFormat>
  <Paragraphs>40</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24</cp:revision>
  <cp:lastPrinted>2023-08-17T13:07:37Z</cp:lastPrinted>
  <dcterms:created xsi:type="dcterms:W3CDTF">2023-03-19T13:39:10Z</dcterms:created>
  <dcterms:modified xsi:type="dcterms:W3CDTF">2024-08-13T11:50:25Z</dcterms:modified>
</cp:coreProperties>
</file>